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17"/>
  </p:notesMasterIdLst>
  <p:handoutMasterIdLst>
    <p:handoutMasterId r:id="rId18"/>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Is a Leadership Act: Prioritization and Strategic Decision-Making" id="{8CBE4EA7-1A81-49CD-9354-6D193EFA8635}">
          <p14:sldIdLst>
            <p14:sldId id="2561"/>
          </p14:sldIdLst>
        </p14:section>
        <p14:section name="Introduction and Session Objectives" id="{57D1ACAD-BCBC-4868-83BB-0623A2443929}">
          <p14:sldIdLst>
            <p14:sldId id="2562"/>
            <p14:sldId id="2563"/>
          </p14:sldIdLst>
        </p14:section>
        <p14:section name="Core Concepts of Strategic Prioritization" id="{76387321-43DB-41E3-88BB-D99B810797C0}">
          <p14:sldIdLst>
            <p14:sldId id="2564"/>
            <p14:sldId id="2565"/>
            <p14:sldId id="2566"/>
          </p14:sldIdLst>
        </p14:section>
        <p14:section name="Interactive Exercises for Application" id="{E4766252-7AA6-43FB-8568-CE67E34DFD15}">
          <p14:sldIdLst>
            <p14:sldId id="2567"/>
            <p14:sldId id="2568"/>
            <p14:sldId id="2569"/>
          </p14:sldIdLst>
        </p14:section>
        <p14:section name="Reflection and Commitment" id="{78135EDF-5107-4A4E-8CFB-31EE23959220}">
          <p14:sldIdLst>
            <p14:sldId id="2570"/>
            <p14:sldId id="2571"/>
            <p14:sldId id="25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44EA4-491A-4F67-9F09-308B250B9A55}" v="16" dt="2026-02-25T18:21:21.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4630"/>
  </p:normalViewPr>
  <p:slideViewPr>
    <p:cSldViewPr showGuides="1">
      <p:cViewPr varScale="1">
        <p:scale>
          <a:sx n="90" d="100"/>
          <a:sy n="90" d="100"/>
        </p:scale>
        <p:origin x="379" y="67"/>
      </p:cViewPr>
      <p:guideLst>
        <p:guide orient="horz" pos="2160"/>
        <p:guide pos="3840"/>
      </p:guideLst>
    </p:cSldViewPr>
  </p:slideViewPr>
  <p:notesTextViewPr>
    <p:cViewPr>
      <p:scale>
        <a:sx n="1" d="1"/>
        <a:sy n="1" d="1"/>
      </p:scale>
      <p:origin x="0" y="0"/>
    </p:cViewPr>
  </p:notesTextViewPr>
  <p:sorterViewPr>
    <p:cViewPr>
      <p:scale>
        <a:sx n="100" d="100"/>
        <a:sy n="100" d="100"/>
      </p:scale>
      <p:origin x="0" y="-21892"/>
    </p:cViewPr>
  </p:sorterViewPr>
  <p:notesViewPr>
    <p:cSldViewPr>
      <p:cViewPr varScale="1">
        <p:scale>
          <a:sx n="90" d="100"/>
          <a:sy n="90" d="100"/>
        </p:scale>
        <p:origin x="292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ulley, Kathryn" userId="6b2c2a32-7356-4795-83e9-711b9bde2786" providerId="ADAL" clId="{5058D93B-89A2-486F-A67E-29C123245468}"/>
    <pc:docChg chg="undo custSel addSld modSld modSection">
      <pc:chgData name="Skulley, Kathryn" userId="6b2c2a32-7356-4795-83e9-711b9bde2786" providerId="ADAL" clId="{5058D93B-89A2-486F-A67E-29C123245468}" dt="2026-02-25T21:18:18.068" v="208" actId="20577"/>
      <pc:docMkLst>
        <pc:docMk/>
      </pc:docMkLst>
      <pc:sldChg chg="modSp">
        <pc:chgData name="Skulley, Kathryn" userId="6b2c2a32-7356-4795-83e9-711b9bde2786" providerId="ADAL" clId="{5058D93B-89A2-486F-A67E-29C123245468}" dt="2026-02-24T21:26:53.644" v="40" actId="20577"/>
        <pc:sldMkLst>
          <pc:docMk/>
          <pc:sldMk cId="3292370310" sldId="2571"/>
        </pc:sldMkLst>
        <pc:spChg chg="mod">
          <ac:chgData name="Skulley, Kathryn" userId="6b2c2a32-7356-4795-83e9-711b9bde2786" providerId="ADAL" clId="{5058D93B-89A2-486F-A67E-29C123245468}" dt="2026-02-24T21:26:53.644" v="40" actId="20577"/>
          <ac:spMkLst>
            <pc:docMk/>
            <pc:sldMk cId="3292370310" sldId="2571"/>
            <ac:spMk id="4" creationId="{3EDBB88D-DD45-72AD-4795-B70037856515}"/>
          </ac:spMkLst>
        </pc:spChg>
      </pc:sldChg>
      <pc:sldChg chg="delSp modSp new mod modClrScheme chgLayout">
        <pc:chgData name="Skulley, Kathryn" userId="6b2c2a32-7356-4795-83e9-711b9bde2786" providerId="ADAL" clId="{5058D93B-89A2-486F-A67E-29C123245468}" dt="2026-02-25T21:18:18.068" v="208" actId="20577"/>
        <pc:sldMkLst>
          <pc:docMk/>
          <pc:sldMk cId="2334056541" sldId="2572"/>
        </pc:sldMkLst>
        <pc:spChg chg="mod">
          <ac:chgData name="Skulley, Kathryn" userId="6b2c2a32-7356-4795-83e9-711b9bde2786" providerId="ADAL" clId="{5058D93B-89A2-486F-A67E-29C123245468}" dt="2026-02-25T18:21:53.552" v="200" actId="26606"/>
          <ac:spMkLst>
            <pc:docMk/>
            <pc:sldMk cId="2334056541" sldId="2572"/>
            <ac:spMk id="2" creationId="{E7903069-E4D9-6C82-3B94-C0C694289BAF}"/>
          </ac:spMkLst>
        </pc:spChg>
        <pc:spChg chg="mod">
          <ac:chgData name="Skulley, Kathryn" userId="6b2c2a32-7356-4795-83e9-711b9bde2786" providerId="ADAL" clId="{5058D93B-89A2-486F-A67E-29C123245468}" dt="2026-02-25T21:18:18.068" v="208" actId="20577"/>
          <ac:spMkLst>
            <pc:docMk/>
            <pc:sldMk cId="2334056541" sldId="2572"/>
            <ac:spMk id="3" creationId="{1B291A2A-7E27-AA3C-2CD4-7E2C980C478B}"/>
          </ac:spMkLst>
        </pc:spChg>
        <pc:spChg chg="del">
          <ac:chgData name="Skulley, Kathryn" userId="6b2c2a32-7356-4795-83e9-711b9bde2786" providerId="ADAL" clId="{5058D93B-89A2-486F-A67E-29C123245468}" dt="2026-02-25T18:21:53.552" v="200" actId="26606"/>
          <ac:spMkLst>
            <pc:docMk/>
            <pc:sldMk cId="2334056541" sldId="2572"/>
            <ac:spMk id="4" creationId="{21C9FB87-05B8-37F1-164F-B872ED07AE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2/25/2026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252795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 Action Plan</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62333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session concludes with a reflective exercise where participants identify one commitment they will decline in the upcoming quarter to protect their strategic priorities. This step transforms theory into practice by prompting individuals to apply the principles discussed. Facilitators can use prompts such as, “What is one thing you will say no to this quarter?” and invite volunteers to share their commitments with the group. This public declaration fosters accountability and reinforces the cultural shift toward intentional decision-making. Additionally, participants can use a decision checklist provided in the handouts to evaluate future requests systematically. By ending with a forward-looking commitment, the session ensures that participants leave with a clear, actionable takeaway. This reflection emphasizes that leadership is not about doing everything—it is about doing the right things and having the courage to decline what does not serve the mission. Ultimately, this exercise empowers leaders to embrace “no” as a tool for focus, clarity, and organizational success.</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407672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Saying No Is Leadership</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89802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Saying “no” is often perceived as resistance or negativity, but in leadership, it is a strategic act that defines priorities and preserves organizational focus. Leaders face constant demands for resources, time, and attention, and without clear boundaries, teams risk falling into decision fatigue and diluted impact. By confidently declining initiatives that do not align with core objectives, leaders create space for what truly matters. This approach fosters clarity, empowers teams to concentrate on high-value activities, and signals commitment to long-term goals rather than short-term appeasement. For example, companies like Apple and Amazon have thrived by focusing on fewer, high-impact projects rather than spreading resources thin across multiple ventures. Furthermore, research on cognitive load shows that excessive multitasking reduces productivity and decision quality, reinforcing the need for prioritization. Saying no also strengthens organizational culture by modeling disciplined decision-making and encouraging team members to evaluate requests through a strategic lens. Ultimately, “no” is not about shutting doors—it is about opening the right ones and ensuring that every yes is intentional, impactful, and aligned with mission-critical objectives.</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422321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Cost of Saying Yes to Everything, Framework for Deciding Yes or No</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126792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When leaders say yes indiscriminately, organizations experience resource strain, unclear priorities, and diminished performance. Every additional commitment consumes time, budget, and energy, often at the expense of existing strategic initiatives. Studies on organizational effectiveness reveal that companies attempting to pursue too many goals simultaneously underperform compared to those that concentrate on a few critical objectives. For instance, a Harvard Business Review study found that firms with fewer priorities achieved higher revenue growth and employee engagement. The hidden costs include burnout among staff, missed deadlines, and compromised quality. Moreover, decision fatigue sets in when leaders constantly juggle competing demands, leading to reactive rather than proactive choices. This environment fosters confusion, as teams struggle to discern what truly matters. By contrast, organizations that embrace disciplined prioritization—such as Google’s focus on core products—maintain agility and innovation. Leaders must recognize that every yes carries an opportunity cost, and without deliberate evaluation, these costs accumulate silently, eroding strategic advantage. Therefore, understanding the implications of overcommitment is essential for framing “no” as a protective and empowering leadership tool.</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370221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structured decision-making framework helps leaders evaluate requests objectively and communicate decisions confidently. The first criterion is strategic alignment: does the initiative advance the organization’s mission and long-term goals? Second, assess impact versus effort—high-impact, low-effort projects often warrant a yes, while low-impact, high-effort tasks should be declined. Third, consider resource availability: do we have the capacity to execute effectively without compromising existing priorities? Fourth, evaluate timing and dependencies; even valuable projects may need to wait if conditions are not optimal. Finally, examine opportunity cost: what will be delayed or sacrificed by saying yes? Tools like priority matrices and decision checklists operationalize these principles, enabling leaders to visualize trade-offs and justify decisions transparently. For example, a nonprofit might use a scoring system to rank initiatives based on mission alignment, financial return, and stakeholder value. This structured approach transforms “no” from a subjective judgment into a rational, leadership-driven choice, reinforcing trust and clarity across the organization.</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164977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Priority Mapping Activity, Role-Play: Saying No with Leadership Language</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67305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this exercise, participants receive a list of ten hypothetical initiatives and are asked to rank their top three priorities while identifying which projects they would decline. This activity simulates real-world decision-making and highlights the importance of strategic alignment and resource allocation. Participants work in small groups to discuss trade-offs, justify their choices, and reflect on the reasoning behind their decisions. Facilitators should encourage dialogue around common challenges, such as stakeholder pressure or fear of missing opportunities. Debriefing involves comparing group rankings and exploring patterns—did most teams prioritize initiatives with clear mission alignment or those promising quick wins? This discussion reinforces the concept that leadership requires courage to say no, even when ideas seem attractive. By practicing prioritization in a safe environment, participants build confidence in applying these principles to their own roles. The exercise also demonstrates how structured frameworks, such as priority matrices, can transform subjective decisions into transparent, defensible choices that strengthen organizational focus.</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55237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Role-playing equips participants with practical skills for declining requests without damaging relationships. In pairs, participants practice responding to scenarios such as a colleague requesting additional committee work or proposing a project outside the strategic plan. The objective is to use language that is firm yet respectful, emphasizing alignment with organizational priorities. For example, instead of a blunt refusal, participants might say, “I appreciate the idea, but it doesn’t align with our current strategic focus.” Facilitators should provide sample scripts and encourage participants to adapt them to their communication style. After each role-play, partners offer feedback on tone, clarity, and effectiveness. This exercise addresses common barriers to saying no, such as fear of conflict or disappointing others, and demonstrates that declining requests can strengthen trust when framed as a leadership decision. By practicing these conversations, participants leave with actionable strategies for real-world situations, reinforcing the session’s core message that saying no is not resistance—it is responsible leadership.</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235862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dirty="0"/>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77EA5D59-5512-467D-834D-D04827A6AF83}"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76FC08D9-20DE-421C-BE4E-310427BB699B}" type="datetime1">
              <a:rPr lang="en-US" smtClean="0"/>
              <a:pPr/>
              <a:t>2/25/2026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t">
            <a:noAutofit/>
          </a:bodyPr>
          <a:lstStyle>
            <a:lvl1pPr>
              <a:defRPr sz="900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4F1AC263-88EE-42CC-B640-B12BA856CF71}" type="datetime1">
              <a:rPr lang="en-US" smtClean="0"/>
              <a:t>2/25/2026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dirty="0"/>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68A32F6A-E7E2-4607-B207-B787B539B854}" type="datetime1">
              <a:rPr lang="en-US" smtClean="0"/>
              <a:t>2/25/2026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9467FC12-63BB-4A63-9424-BFBF8E1D71D9}"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A892AD61-D199-4B74-B80B-2001400510FA}"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D00D9374-B0AF-43C5-90A8-C409C7D54B55}"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dirty="0"/>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9CBB6888-43ED-4D3A-B8DA-89EF29644561}" type="datetime1">
              <a:rPr lang="en-US" smtClean="0"/>
              <a:pPr/>
              <a:t>2/25/2026</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27C7479B-2077-4468-85E0-F9294B46DEAE}" type="datetime1">
              <a:rPr lang="en-US" smtClean="0"/>
              <a:t>2/25/2026</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dirty="0"/>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B42362D5-E350-46C5-8BB1-F9E806A91933}"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dirty="0"/>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28E9021D-675F-4984-8FE0-04DA4F4E22F1}" type="datetime1">
              <a:rPr lang="en-US" smtClean="0"/>
              <a:t>2/25/2026</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A7F72289-EB8A-47CA-A283-A769C9E761BF}" type="datetime1">
              <a:rPr lang="en-US" smtClean="0"/>
              <a:t>2/25/2026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dirty="0"/>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74049900-C118-46F7-B9EF-5F7C1F0005B2}"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4049900-C118-46F7-B9EF-5F7C1F0005B2}" type="datetime1">
              <a:rPr lang="en-US" smtClean="0"/>
              <a:t>2/25/2026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0B4A3A31-ACEE-4A00-9ED7-D579651BDB0B}" type="datetime1">
              <a:rPr lang="en-US" smtClean="0"/>
              <a:t>2/25/2026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endParaRPr lang="en-US" dirty="0"/>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0B4A3A31-ACEE-4A00-9ED7-D579651BDB0B}" type="datetime1">
              <a:rPr lang="en-US" smtClean="0"/>
              <a:t>2/25/2026</a:t>
            </a:fld>
            <a:endParaRPr lang="en-US" dirty="0"/>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dirty="0"/>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FAD7B7F7-7F90-4F0B-A996-5443656EFF4A}" type="datetime1">
              <a:rPr lang="en-US" smtClean="0"/>
              <a:t>2/25/2026</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endParaRPr lang="en-US" dirty="0"/>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FAD7B7F7-7F90-4F0B-A996-5443656EFF4A}" type="datetime1">
              <a:rPr lang="en-US" smtClean="0"/>
              <a:t>2/25/2026</a:t>
            </a:fld>
            <a:endParaRPr lang="en-US" dirty="0"/>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2086C921-50A5-4289-8B96-30101E64A548}"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1B948B66-4D7B-4FF2-9F42-B85226272225}"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dirty="0"/>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dirty="0"/>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6D1D18D0-7308-42C5-B784-8892F327ABD3}"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2/25/2026</a:t>
            </a:fld>
            <a:endParaRPr lang="en-US" dirty="0"/>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dirty="0"/>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6C46EC71-0129-40A3-85CE-244216EACC39}" type="datetime1">
              <a:rPr lang="en-US" smtClean="0"/>
              <a:t>2/25/2026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dirty="0"/>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dirty="0"/>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5888334B-5C34-4E7E-A4B0-3A19575F6DD8}" type="datetime1">
              <a:rPr lang="en-US" smtClean="0"/>
              <a:t>2/25/2026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dirty="0"/>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3CC8FB4D-92F2-4C28-8BFC-2AE0229C3E9A}"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dirty="0"/>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7B708C30-1428-4C16-AD49-DE42CFEA37BF}"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DCE8854E-90F8-4761-A9B8-18B1C5A3D25C}" type="datetime1">
              <a:rPr lang="en-US" smtClean="0"/>
              <a:pPr/>
              <a:t>2/25/2026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dirty="0"/>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53DF09C0-6535-4055-81CC-988E059C8EEC}" type="datetime1">
              <a:rPr lang="en-US" smtClean="0"/>
              <a:t>2/25/2026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B85187EE-7BBC-405E-B3F5-9C3E88970356}" type="datetime1">
              <a:rPr lang="en-US" smtClean="0"/>
              <a:t>2/25/2026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967A35BA-41D5-4E87-94C2-E365E2A3656B}" type="datetime1">
              <a:rPr lang="en-US" smtClean="0"/>
              <a:t>2/25/2026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BFE899EF-3666-4EAB-A626-E7AA02E66CC1}" type="datetime1">
              <a:rPr lang="en-US" smtClean="0"/>
              <a:pPr/>
              <a:t>2/25/2026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DA4345C7-9F39-4767-92C9-EBF29396D0A9}" type="datetime1">
              <a:rPr lang="en-US" smtClean="0"/>
              <a:t>2/25/2026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4A6891D2-C712-4357-A4F9-7362E459A272}" type="datetime1">
              <a:rPr lang="en-US" smtClean="0"/>
              <a:pPr/>
              <a:t>2/25/2026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234566FD-24FB-4338-A35C-D9AE347B4F66}" type="datetime1">
              <a:rPr lang="en-US" smtClean="0"/>
              <a:pPr/>
              <a:t>2/25/2026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02BF1DD-1BF4-406D-9906-B4846BCC8D55}" type="datetime1">
              <a:rPr lang="en-US" smtClean="0"/>
              <a:pPr/>
              <a:t>2/25/2026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dirty="0"/>
              <a:t>Quote Author</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CD0A52C9-A7D6-4EB8-8F3D-1519181DDC1D}" type="datetime1">
              <a:rPr lang="en-US" smtClean="0"/>
              <a:t>2/25/2026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2E9CE581-A048-42A8-B14C-488A3338D2F0}" type="datetime1">
              <a:rPr lang="en-US" smtClean="0"/>
              <a:t>2/25/2026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F37B15FB-E45F-4977-9C40-BB6531CE6EA6}" type="datetime1">
              <a:rPr lang="en-US" smtClean="0"/>
              <a:t>2/25/2026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18922BC5-E711-4A36-A80E-0A418F83672D}" type="datetime1">
              <a:rPr lang="en-US" smtClean="0"/>
              <a:t>2/25/2026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81D94988-488B-40CC-9623-27A54F95F7B4}" type="datetime1">
              <a:rPr lang="en-US" smtClean="0"/>
              <a:t>2/25/2026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FA3C7011-18F0-49E4-85C9-3E22BE44E3EB}" type="datetime1">
              <a:rPr lang="en-US" smtClean="0"/>
              <a:t>2/25/2026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1F92EF8E-B9EB-49F8-83E1-F362FA442011}" type="datetime1">
              <a:rPr lang="en-US" smtClean="0"/>
              <a:pPr/>
              <a:t>2/25/2026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B1E6060-C53E-4F28-8D83-0C4FB26C4A3F}"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D3D1E3E-5DD4-4BAD-A138-1254BF94C224}" type="datetime1">
              <a:rPr lang="en-US" smtClean="0"/>
              <a:t>2/25/2026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dirty="0"/>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BC9EEDB3-BC19-4021-830F-B822E1DE9789}" type="datetime1">
              <a:rPr lang="en-US" smtClean="0"/>
              <a:pPr/>
              <a:t>2/25/2026</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dirty="0"/>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014DD65C-314F-4399-90A8-B6DFCAF21BE4}" type="datetime1">
              <a:rPr lang="en-US" smtClean="0"/>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D07A3B59-4DAC-4AFE-874D-3A86EC3801A0}" type="datetime1">
              <a:rPr lang="en-US" smtClean="0"/>
              <a:pPr/>
              <a:t>2/25/2026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76FC08D9-20DE-421C-BE4E-310427BB699B}" type="datetime1">
              <a:rPr lang="en-US" smtClean="0"/>
              <a:t>2/25/2026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7DF4F7BB-A1DF-4BD2-8D5B-CA9EB40127CE}" type="datetime1">
              <a:rPr lang="en-US" smtClean="0"/>
              <a:pPr/>
              <a:t>2/25/2026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mailto:Kathryn.Skulley@ccaurora.ed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CD76-17D0-5B73-D901-C22B26446B6D}"/>
              </a:ext>
            </a:extLst>
          </p:cNvPr>
          <p:cNvSpPr>
            <a:spLocks noGrp="1"/>
          </p:cNvSpPr>
          <p:nvPr>
            <p:ph type="ctrTitle"/>
          </p:nvPr>
        </p:nvSpPr>
        <p:spPr>
          <a:xfrm>
            <a:off x="6704076" y="685801"/>
            <a:ext cx="4872227" cy="2743200"/>
          </a:xfrm>
        </p:spPr>
        <p:txBody>
          <a:bodyPr anchor="t">
            <a:normAutofit/>
          </a:bodyPr>
          <a:lstStyle/>
          <a:p>
            <a:r>
              <a:rPr lang="en-US" sz="3900"/>
              <a:t>No Is a Leadership Act: Prioritization and Strategic Decision-Making</a:t>
            </a:r>
          </a:p>
        </p:txBody>
      </p:sp>
      <p:sp>
        <p:nvSpPr>
          <p:cNvPr id="3" name="Subtitle 2">
            <a:extLst>
              <a:ext uri="{FF2B5EF4-FFF2-40B4-BE49-F238E27FC236}">
                <a16:creationId xmlns:a16="http://schemas.microsoft.com/office/drawing/2014/main" id="{79EAC1A4-06A0-4274-FD8D-EB95E3201838}"/>
              </a:ext>
            </a:extLst>
          </p:cNvPr>
          <p:cNvSpPr>
            <a:spLocks noGrp="1"/>
          </p:cNvSpPr>
          <p:nvPr>
            <p:ph type="subTitle" idx="1"/>
          </p:nvPr>
        </p:nvSpPr>
        <p:spPr>
          <a:xfrm>
            <a:off x="6702552" y="5277548"/>
            <a:ext cx="4873752" cy="894639"/>
          </a:xfrm>
        </p:spPr>
        <p:txBody>
          <a:bodyPr anchor="t">
            <a:normAutofit/>
          </a:bodyPr>
          <a:lstStyle/>
          <a:p>
            <a:r>
              <a:rPr lang="en-US"/>
              <a:t>Mastering focus through effective choices and clear boundaries</a:t>
            </a:r>
          </a:p>
        </p:txBody>
      </p:sp>
      <p:pic>
        <p:nvPicPr>
          <p:cNvPr id="7" name="Picture 6" descr="Red toy person in front of two lines of white figures">
            <a:extLst>
              <a:ext uri="{FF2B5EF4-FFF2-40B4-BE49-F238E27FC236}">
                <a16:creationId xmlns:a16="http://schemas.microsoft.com/office/drawing/2014/main" id="{E07D01F9-BFB2-65EF-A648-8717C9B5F669}"/>
              </a:ext>
            </a:extLst>
          </p:cNvPr>
          <p:cNvPicPr>
            <a:picLocks noChangeAspect="1"/>
          </p:cNvPicPr>
          <p:nvPr/>
        </p:nvPicPr>
        <p:blipFill>
          <a:blip r:embed="rId3"/>
          <a:srcRect l="22706" r="18850"/>
          <a:stretch>
            <a:fillRect/>
          </a:stretch>
        </p:blipFill>
        <p:spPr>
          <a:xfrm>
            <a:off x="20" y="10"/>
            <a:ext cx="6095980" cy="6857990"/>
          </a:xfrm>
          <a:prstGeom prst="rect">
            <a:avLst/>
          </a:prstGeom>
          <a:noFill/>
        </p:spPr>
      </p:pic>
    </p:spTree>
    <p:extLst>
      <p:ext uri="{BB962C8B-B14F-4D97-AF65-F5344CB8AC3E}">
        <p14:creationId xmlns:p14="http://schemas.microsoft.com/office/powerpoint/2010/main" val="33121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ADA0-4210-FF60-282F-9BFD9E9795E8}"/>
              </a:ext>
            </a:extLst>
          </p:cNvPr>
          <p:cNvSpPr>
            <a:spLocks noGrp="1"/>
          </p:cNvSpPr>
          <p:nvPr>
            <p:ph type="ctrTitle"/>
          </p:nvPr>
        </p:nvSpPr>
        <p:spPr>
          <a:xfrm>
            <a:off x="609600" y="990600"/>
            <a:ext cx="10058400" cy="5029200"/>
          </a:xfrm>
        </p:spPr>
        <p:txBody>
          <a:bodyPr anchor="b">
            <a:normAutofit/>
          </a:bodyPr>
          <a:lstStyle/>
          <a:p>
            <a:r>
              <a:rPr lang="en-US"/>
              <a:t>Reflection and Commitment</a:t>
            </a:r>
          </a:p>
        </p:txBody>
      </p:sp>
    </p:spTree>
    <p:extLst>
      <p:ext uri="{BB962C8B-B14F-4D97-AF65-F5344CB8AC3E}">
        <p14:creationId xmlns:p14="http://schemas.microsoft.com/office/powerpoint/2010/main" val="4004223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FB59-5040-4640-4430-FFAA19F9EBCA}"/>
              </a:ext>
            </a:extLst>
          </p:cNvPr>
          <p:cNvSpPr>
            <a:spLocks noGrp="1"/>
          </p:cNvSpPr>
          <p:nvPr>
            <p:ph type="title"/>
          </p:nvPr>
        </p:nvSpPr>
        <p:spPr>
          <a:xfrm>
            <a:off x="612647" y="685800"/>
            <a:ext cx="6858000" cy="1111532"/>
          </a:xfrm>
        </p:spPr>
        <p:txBody>
          <a:bodyPr anchor="b">
            <a:normAutofit/>
          </a:bodyPr>
          <a:lstStyle/>
          <a:p>
            <a:r>
              <a:rPr lang="en-US" sz="4600"/>
              <a:t>Personal Action Plan</a:t>
            </a:r>
          </a:p>
        </p:txBody>
      </p:sp>
      <p:sp>
        <p:nvSpPr>
          <p:cNvPr id="4" name="Content Placeholder 3">
            <a:extLst>
              <a:ext uri="{FF2B5EF4-FFF2-40B4-BE49-F238E27FC236}">
                <a16:creationId xmlns:a16="http://schemas.microsoft.com/office/drawing/2014/main" id="{3EDBB88D-DD45-72AD-4795-B7003785651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dirty="0"/>
              <a:t>Reflective Commitment Exercise</a:t>
            </a:r>
          </a:p>
          <a:p>
            <a:pPr marL="0" lvl="1" indent="0">
              <a:buFont typeface="Arial" panose="020B0604020202020204" pitchFamily="34" charset="0"/>
              <a:buNone/>
            </a:pPr>
            <a:r>
              <a:rPr dirty="0"/>
              <a:t>Participants identify one commitment to decline </a:t>
            </a:r>
            <a:r>
              <a:t>next </a:t>
            </a:r>
            <a:r>
              <a:rPr lang="en-US"/>
              <a:t>semester</a:t>
            </a:r>
            <a:r>
              <a:t> </a:t>
            </a:r>
            <a:r>
              <a:rPr dirty="0"/>
              <a:t>to protect strategic priorities and apply learned principles.</a:t>
            </a:r>
            <a:endParaRPr lang="en-US" dirty="0"/>
          </a:p>
          <a:p>
            <a:pPr marL="0" indent="0">
              <a:spcBef>
                <a:spcPts val="2500"/>
              </a:spcBef>
              <a:buFont typeface="Arial" panose="020B0604020202020204" pitchFamily="34" charset="0"/>
              <a:buNone/>
            </a:pPr>
            <a:r>
              <a:rPr lang="en-US" b="1" dirty="0"/>
              <a:t>Public Declaration for Accountability</a:t>
            </a:r>
          </a:p>
          <a:p>
            <a:pPr marL="0" lvl="1" indent="0">
              <a:buFont typeface="Arial" panose="020B0604020202020204" pitchFamily="34" charset="0"/>
              <a:buNone/>
            </a:pPr>
            <a:r>
              <a:rPr dirty="0"/>
              <a:t>Volunteers share their commitments publicly to foster accountability and support a culture of intentional decision-making.</a:t>
            </a:r>
            <a:endParaRPr lang="en-US" dirty="0"/>
          </a:p>
          <a:p>
            <a:pPr marL="0" indent="0">
              <a:spcBef>
                <a:spcPts val="2500"/>
              </a:spcBef>
              <a:buFont typeface="Arial" panose="020B0604020202020204" pitchFamily="34" charset="0"/>
              <a:buNone/>
            </a:pPr>
            <a:r>
              <a:rPr lang="en-US" b="1" dirty="0"/>
              <a:t>Decision Checklist Tool</a:t>
            </a:r>
          </a:p>
          <a:p>
            <a:pPr marL="0" lvl="1" indent="0">
              <a:buFont typeface="Arial" panose="020B0604020202020204" pitchFamily="34" charset="0"/>
              <a:buNone/>
            </a:pPr>
            <a:r>
              <a:rPr dirty="0"/>
              <a:t>Participants use a checklist to systematically evaluate future requests and make focused decisions aligned with their mission.</a:t>
            </a:r>
            <a:endParaRPr lang="en-US" dirty="0"/>
          </a:p>
          <a:p>
            <a:pPr marL="0" indent="0">
              <a:spcBef>
                <a:spcPts val="2500"/>
              </a:spcBef>
              <a:buFont typeface="Arial" panose="020B0604020202020204" pitchFamily="34" charset="0"/>
              <a:buNone/>
            </a:pPr>
            <a:r>
              <a:rPr lang="en-US" b="1" dirty="0"/>
              <a:t>Empowering Leadership Through 'No'</a:t>
            </a:r>
          </a:p>
          <a:p>
            <a:pPr marL="0" lvl="1" indent="0">
              <a:buFont typeface="Arial" panose="020B0604020202020204" pitchFamily="34" charset="0"/>
              <a:buNone/>
            </a:pPr>
            <a:r>
              <a:rPr dirty="0"/>
              <a:t>Leaders embrace saying 'no' to focus on the right tasks, enhancing clarity and organizational success.</a:t>
            </a:r>
            <a:endParaRPr lang="en-US" dirty="0"/>
          </a:p>
        </p:txBody>
      </p:sp>
      <p:pic>
        <p:nvPicPr>
          <p:cNvPr id="5" name="Content Placeholder 4" descr="Please sign on the dotted line">
            <a:extLst>
              <a:ext uri="{FF2B5EF4-FFF2-40B4-BE49-F238E27FC236}">
                <a16:creationId xmlns:a16="http://schemas.microsoft.com/office/drawing/2014/main" id="{99DFB73D-93B3-4039-96BE-3B02D0261115}"/>
              </a:ext>
            </a:extLst>
          </p:cNvPr>
          <p:cNvPicPr>
            <a:picLocks noGrp="1" noChangeAspect="1"/>
          </p:cNvPicPr>
          <p:nvPr>
            <p:ph type="pic" sz="quarter" idx="13"/>
          </p:nvPr>
        </p:nvPicPr>
        <p:blipFill>
          <a:blip r:embed="rId3"/>
          <a:srcRect l="29652" r="30439" b="-1"/>
          <a:stretch>
            <a:fillRect/>
          </a:stretch>
        </p:blipFill>
        <p:spPr>
          <a:xfrm>
            <a:off x="8091732" y="10"/>
            <a:ext cx="4100267" cy="6857990"/>
          </a:xfrm>
        </p:spPr>
      </p:pic>
    </p:spTree>
    <p:extLst>
      <p:ext uri="{BB962C8B-B14F-4D97-AF65-F5344CB8AC3E}">
        <p14:creationId xmlns:p14="http://schemas.microsoft.com/office/powerpoint/2010/main" val="3292370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3069-E4D9-6C82-3B94-C0C694289BAF}"/>
              </a:ext>
            </a:extLst>
          </p:cNvPr>
          <p:cNvSpPr>
            <a:spLocks noGrp="1"/>
          </p:cNvSpPr>
          <p:nvPr>
            <p:ph type="title"/>
          </p:nvPr>
        </p:nvSpPr>
        <p:spPr>
          <a:xfrm>
            <a:off x="612185" y="685800"/>
            <a:ext cx="9141415" cy="1532788"/>
          </a:xfrm>
        </p:spPr>
        <p:txBody>
          <a:bodyPr anchor="t">
            <a:normAutofit/>
          </a:bodyPr>
          <a:lstStyle/>
          <a:p>
            <a:r>
              <a:rPr lang="en-US" dirty="0"/>
              <a:t>Thank </a:t>
            </a:r>
            <a:r>
              <a:rPr lang="en-US" dirty="0" err="1"/>
              <a:t>YOu</a:t>
            </a:r>
            <a:endParaRPr lang="en-US" dirty="0"/>
          </a:p>
        </p:txBody>
      </p:sp>
      <p:sp>
        <p:nvSpPr>
          <p:cNvPr id="3" name="Content Placeholder 2">
            <a:extLst>
              <a:ext uri="{FF2B5EF4-FFF2-40B4-BE49-F238E27FC236}">
                <a16:creationId xmlns:a16="http://schemas.microsoft.com/office/drawing/2014/main" id="{1B291A2A-7E27-AA3C-2CD4-7E2C980C478B}"/>
              </a:ext>
            </a:extLst>
          </p:cNvPr>
          <p:cNvSpPr>
            <a:spLocks noGrp="1"/>
          </p:cNvSpPr>
          <p:nvPr>
            <p:ph sz="quarter" idx="13"/>
          </p:nvPr>
        </p:nvSpPr>
        <p:spPr>
          <a:xfrm>
            <a:off x="612185" y="2958705"/>
            <a:ext cx="9141415" cy="3213494"/>
          </a:xfrm>
        </p:spPr>
        <p:txBody>
          <a:bodyPr anchor="t">
            <a:normAutofit/>
          </a:bodyPr>
          <a:lstStyle/>
          <a:p>
            <a:r>
              <a:rPr lang="en-US" dirty="0"/>
              <a:t>For further information or inquiry, please feel free to contact me at:</a:t>
            </a:r>
          </a:p>
          <a:p>
            <a:endParaRPr lang="en-US" dirty="0"/>
          </a:p>
          <a:p>
            <a:r>
              <a:rPr lang="en-US" dirty="0"/>
              <a:t>Kathryn Skulley, </a:t>
            </a:r>
            <a:r>
              <a:rPr lang="en-US"/>
              <a:t>Ph.D. </a:t>
            </a:r>
            <a:endParaRPr lang="en-US" dirty="0"/>
          </a:p>
          <a:p>
            <a:r>
              <a:rPr lang="en-US" dirty="0">
                <a:hlinkClick r:id="rId2"/>
              </a:rPr>
              <a:t>Kathryn.Skulley@ccaurora.edu</a:t>
            </a:r>
            <a:endParaRPr lang="en-US" dirty="0"/>
          </a:p>
          <a:p>
            <a:r>
              <a:rPr lang="en-US" dirty="0"/>
              <a:t>720-255-5567</a:t>
            </a:r>
          </a:p>
        </p:txBody>
      </p:sp>
    </p:spTree>
    <p:extLst>
      <p:ext uri="{BB962C8B-B14F-4D97-AF65-F5344CB8AC3E}">
        <p14:creationId xmlns:p14="http://schemas.microsoft.com/office/powerpoint/2010/main" val="233405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5DFC-98DD-8AC8-A677-AA03692B9A9E}"/>
              </a:ext>
            </a:extLst>
          </p:cNvPr>
          <p:cNvSpPr>
            <a:spLocks noGrp="1"/>
          </p:cNvSpPr>
          <p:nvPr>
            <p:ph type="ctrTitle"/>
          </p:nvPr>
        </p:nvSpPr>
        <p:spPr>
          <a:xfrm>
            <a:off x="609600" y="990600"/>
            <a:ext cx="10058400" cy="5029200"/>
          </a:xfrm>
        </p:spPr>
        <p:txBody>
          <a:bodyPr anchor="b">
            <a:normAutofit/>
          </a:bodyPr>
          <a:lstStyle/>
          <a:p>
            <a:r>
              <a:rPr lang="en-US"/>
              <a:t>Introduction and Session Objectives</a:t>
            </a:r>
          </a:p>
        </p:txBody>
      </p:sp>
    </p:spTree>
    <p:extLst>
      <p:ext uri="{BB962C8B-B14F-4D97-AF65-F5344CB8AC3E}">
        <p14:creationId xmlns:p14="http://schemas.microsoft.com/office/powerpoint/2010/main" val="3302567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867-CF58-EB06-5AE0-A35284C74793}"/>
              </a:ext>
            </a:extLst>
          </p:cNvPr>
          <p:cNvSpPr>
            <a:spLocks noGrp="1"/>
          </p:cNvSpPr>
          <p:nvPr>
            <p:ph type="title"/>
          </p:nvPr>
        </p:nvSpPr>
        <p:spPr>
          <a:xfrm>
            <a:off x="609599" y="685800"/>
            <a:ext cx="4572002" cy="1371264"/>
          </a:xfrm>
        </p:spPr>
        <p:txBody>
          <a:bodyPr anchor="b">
            <a:normAutofit/>
          </a:bodyPr>
          <a:lstStyle/>
          <a:p>
            <a:r>
              <a:rPr lang="en-US" sz="4600"/>
              <a:t>Why Saying No Is Leadership</a:t>
            </a:r>
          </a:p>
        </p:txBody>
      </p:sp>
      <p:sp>
        <p:nvSpPr>
          <p:cNvPr id="4" name="Content Placeholder 3">
            <a:extLst>
              <a:ext uri="{FF2B5EF4-FFF2-40B4-BE49-F238E27FC236}">
                <a16:creationId xmlns:a16="http://schemas.microsoft.com/office/drawing/2014/main" id="{05C3988C-1D3F-AD15-E781-BB9CF847E9F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599" y="2286000"/>
            <a:ext cx="4561666" cy="3886200"/>
          </a:xfrm>
        </p:spPr>
        <p:txBody>
          <a:bodyPr>
            <a:normAutofit/>
          </a:bodyPr>
          <a:lstStyle/>
          <a:p>
            <a:pPr marL="0" indent="0">
              <a:lnSpc>
                <a:spcPct val="90000"/>
              </a:lnSpc>
              <a:spcBef>
                <a:spcPts val="2500"/>
              </a:spcBef>
              <a:buFont typeface="Arial" panose="020B0604020202020204" pitchFamily="34" charset="0"/>
              <a:buNone/>
            </a:pPr>
            <a:r>
              <a:rPr lang="en-US" b="1"/>
              <a:t>Strategic Priority Setting</a:t>
            </a:r>
          </a:p>
          <a:p>
            <a:pPr marL="0" lvl="1" indent="0">
              <a:lnSpc>
                <a:spcPct val="90000"/>
              </a:lnSpc>
              <a:buFont typeface="Arial" panose="020B0604020202020204" pitchFamily="34" charset="0"/>
              <a:buNone/>
            </a:pPr>
            <a:r>
              <a:t>Saying no helps leaders define priorities and maintain organizational focus on mission-critical objectives.</a:t>
            </a:r>
            <a:endParaRPr lang="en-US"/>
          </a:p>
          <a:p>
            <a:pPr marL="0" indent="0">
              <a:lnSpc>
                <a:spcPct val="90000"/>
              </a:lnSpc>
              <a:spcBef>
                <a:spcPts val="2500"/>
              </a:spcBef>
              <a:buFont typeface="Arial" panose="020B0604020202020204" pitchFamily="34" charset="0"/>
              <a:buNone/>
            </a:pPr>
            <a:r>
              <a:rPr lang="en-US" b="1"/>
              <a:t>Avoiding Decision Fatigue</a:t>
            </a:r>
          </a:p>
          <a:p>
            <a:pPr marL="0" lvl="1" indent="0">
              <a:lnSpc>
                <a:spcPct val="90000"/>
              </a:lnSpc>
              <a:buFont typeface="Arial" panose="020B0604020202020204" pitchFamily="34" charset="0"/>
              <a:buNone/>
            </a:pPr>
            <a:r>
              <a:t>Clear boundaries reduce decision fatigue and prevent diluted impact from excessive multitasking.</a:t>
            </a:r>
            <a:endParaRPr lang="en-US"/>
          </a:p>
          <a:p>
            <a:pPr marL="0" indent="0">
              <a:lnSpc>
                <a:spcPct val="90000"/>
              </a:lnSpc>
              <a:spcBef>
                <a:spcPts val="2500"/>
              </a:spcBef>
              <a:buFont typeface="Arial" panose="020B0604020202020204" pitchFamily="34" charset="0"/>
              <a:buNone/>
            </a:pPr>
            <a:r>
              <a:rPr lang="en-US" b="1"/>
              <a:t>Empowering Teams</a:t>
            </a:r>
          </a:p>
          <a:p>
            <a:pPr marL="0" lvl="1" indent="0">
              <a:lnSpc>
                <a:spcPct val="90000"/>
              </a:lnSpc>
              <a:buFont typeface="Arial" panose="020B0604020202020204" pitchFamily="34" charset="0"/>
              <a:buNone/>
            </a:pPr>
            <a:r>
              <a:t>Saying no empowers teams to focus on high-value activities that align with long-term goals.</a:t>
            </a:r>
            <a:endParaRPr lang="en-US"/>
          </a:p>
          <a:p>
            <a:pPr marL="0" indent="0">
              <a:lnSpc>
                <a:spcPct val="90000"/>
              </a:lnSpc>
              <a:spcBef>
                <a:spcPts val="2500"/>
              </a:spcBef>
              <a:buFont typeface="Arial" panose="020B0604020202020204" pitchFamily="34" charset="0"/>
              <a:buNone/>
            </a:pPr>
            <a:r>
              <a:rPr lang="en-US" b="1"/>
              <a:t>Modeling Disciplined Culture</a:t>
            </a:r>
          </a:p>
          <a:p>
            <a:pPr marL="0" lvl="1" indent="0">
              <a:lnSpc>
                <a:spcPct val="90000"/>
              </a:lnSpc>
              <a:buFont typeface="Arial" panose="020B0604020202020204" pitchFamily="34" charset="0"/>
              <a:buNone/>
            </a:pPr>
            <a:r>
              <a:t>Leaders saying no model disciplined decision-making, fostering a strategic and focused organizational culture.</a:t>
            </a:r>
            <a:endParaRPr lang="en-US"/>
          </a:p>
        </p:txBody>
      </p:sp>
      <p:pic>
        <p:nvPicPr>
          <p:cNvPr id="1028" name="Picture 4" descr="confident businesswoman and her team. - women leaders stock pictures, royalty-free photos &amp; images">
            <a:extLst>
              <a:ext uri="{FF2B5EF4-FFF2-40B4-BE49-F238E27FC236}">
                <a16:creationId xmlns:a16="http://schemas.microsoft.com/office/drawing/2014/main" id="{D2161A8C-6FF5-2610-0F20-A2F387D7B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41" r="18659" b="-1"/>
          <a:stretch>
            <a:fillRect/>
          </a:stretch>
        </p:blipFill>
        <p:spPr bwMode="auto">
          <a:xfrm>
            <a:off x="5801536" y="10"/>
            <a:ext cx="6390464" cy="6857990"/>
          </a:xfrm>
          <a:prstGeom prst="rect">
            <a:avLst/>
          </a:prstGeom>
          <a:solidFill>
            <a:srgbClr val="FFFFFF"/>
          </a:solidFill>
        </p:spPr>
      </p:pic>
    </p:spTree>
    <p:extLst>
      <p:ext uri="{BB962C8B-B14F-4D97-AF65-F5344CB8AC3E}">
        <p14:creationId xmlns:p14="http://schemas.microsoft.com/office/powerpoint/2010/main" val="80618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6C60-C551-4661-0339-10F0C0F9D407}"/>
              </a:ext>
            </a:extLst>
          </p:cNvPr>
          <p:cNvSpPr>
            <a:spLocks noGrp="1"/>
          </p:cNvSpPr>
          <p:nvPr>
            <p:ph type="ctrTitle"/>
          </p:nvPr>
        </p:nvSpPr>
        <p:spPr>
          <a:xfrm>
            <a:off x="609600" y="990600"/>
            <a:ext cx="10058400" cy="5029200"/>
          </a:xfrm>
        </p:spPr>
        <p:txBody>
          <a:bodyPr anchor="b">
            <a:normAutofit/>
          </a:bodyPr>
          <a:lstStyle/>
          <a:p>
            <a:r>
              <a:rPr lang="en-US" sz="9400"/>
              <a:t>Core Concepts of Strategic Prioritization</a:t>
            </a:r>
          </a:p>
        </p:txBody>
      </p:sp>
    </p:spTree>
    <p:extLst>
      <p:ext uri="{BB962C8B-B14F-4D97-AF65-F5344CB8AC3E}">
        <p14:creationId xmlns:p14="http://schemas.microsoft.com/office/powerpoint/2010/main" val="1202333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B196-26A5-70A4-9CA3-F3CD1B992675}"/>
              </a:ext>
            </a:extLst>
          </p:cNvPr>
          <p:cNvSpPr>
            <a:spLocks noGrp="1"/>
          </p:cNvSpPr>
          <p:nvPr>
            <p:ph type="title"/>
          </p:nvPr>
        </p:nvSpPr>
        <p:spPr>
          <a:xfrm>
            <a:off x="7010400" y="685800"/>
            <a:ext cx="4561665" cy="1371264"/>
          </a:xfrm>
        </p:spPr>
        <p:txBody>
          <a:bodyPr anchor="b">
            <a:normAutofit/>
          </a:bodyPr>
          <a:lstStyle/>
          <a:p>
            <a:r>
              <a:rPr lang="en-US" sz="3400"/>
              <a:t>The Cost of Saying Yes to Everything</a:t>
            </a:r>
          </a:p>
        </p:txBody>
      </p:sp>
      <p:pic>
        <p:nvPicPr>
          <p:cNvPr id="2050" name="Picture 2" descr="Free Overwhelmed by work Image - Stress, Work, Woman ...">
            <a:extLst>
              <a:ext uri="{FF2B5EF4-FFF2-40B4-BE49-F238E27FC236}">
                <a16:creationId xmlns:a16="http://schemas.microsoft.com/office/drawing/2014/main" id="{FBE96738-7A1C-50DE-8B31-F8EEC2DE0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31" r="29486"/>
          <a:stretch>
            <a:fillRect/>
          </a:stretch>
        </p:blipFill>
        <p:spPr bwMode="auto">
          <a:xfrm>
            <a:off x="1" y="10"/>
            <a:ext cx="6390464" cy="6857990"/>
          </a:xfrm>
          <a:prstGeom prst="rect">
            <a:avLst/>
          </a:prstGeom>
          <a:solidFill>
            <a:srgbClr val="FFFFFF"/>
          </a:solidFill>
        </p:spPr>
      </p:pic>
      <p:sp>
        <p:nvSpPr>
          <p:cNvPr id="4" name="Content Placeholder 3">
            <a:extLst>
              <a:ext uri="{FF2B5EF4-FFF2-40B4-BE49-F238E27FC236}">
                <a16:creationId xmlns:a16="http://schemas.microsoft.com/office/drawing/2014/main" id="{90D68FCA-3A25-DFE9-7175-8E0F2B972E1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lnSpc>
                <a:spcPct val="90000"/>
              </a:lnSpc>
              <a:spcBef>
                <a:spcPts val="2500"/>
              </a:spcBef>
              <a:buFont typeface="Arial" panose="020B0604020202020204" pitchFamily="34" charset="0"/>
              <a:buNone/>
            </a:pPr>
            <a:r>
              <a:rPr lang="en-US" sz="1200" b="1"/>
              <a:t>Resource Strain and Burnout</a:t>
            </a:r>
          </a:p>
          <a:p>
            <a:pPr marL="0" lvl="1" indent="0">
              <a:lnSpc>
                <a:spcPct val="90000"/>
              </a:lnSpc>
              <a:buFont typeface="Arial" panose="020B0604020202020204" pitchFamily="34" charset="0"/>
              <a:buNone/>
            </a:pPr>
            <a:r>
              <a:rPr lang="en-US" sz="1200"/>
              <a:t>Indiscriminate yes commitments cause resource depletion and employee burnout, impacting organizational performance.</a:t>
            </a:r>
          </a:p>
          <a:p>
            <a:pPr marL="0" indent="0">
              <a:lnSpc>
                <a:spcPct val="90000"/>
              </a:lnSpc>
              <a:spcBef>
                <a:spcPts val="2500"/>
              </a:spcBef>
              <a:buFont typeface="Arial" panose="020B0604020202020204" pitchFamily="34" charset="0"/>
              <a:buNone/>
            </a:pPr>
            <a:r>
              <a:rPr lang="en-US" sz="1200" b="1"/>
              <a:t>Decision Fatigue Effects</a:t>
            </a:r>
          </a:p>
          <a:p>
            <a:pPr marL="0" lvl="1" indent="0">
              <a:lnSpc>
                <a:spcPct val="90000"/>
              </a:lnSpc>
              <a:buFont typeface="Arial" panose="020B0604020202020204" pitchFamily="34" charset="0"/>
              <a:buNone/>
            </a:pPr>
            <a:r>
              <a:rPr lang="en-US" sz="1200"/>
              <a:t>Leaders face decision fatigue from juggling many demands, resulting in reactive and ineffective choices.</a:t>
            </a:r>
          </a:p>
          <a:p>
            <a:pPr marL="0" indent="0">
              <a:lnSpc>
                <a:spcPct val="90000"/>
              </a:lnSpc>
              <a:spcBef>
                <a:spcPts val="2500"/>
              </a:spcBef>
              <a:buFont typeface="Arial" panose="020B0604020202020204" pitchFamily="34" charset="0"/>
              <a:buNone/>
            </a:pPr>
            <a:r>
              <a:rPr lang="en-US" sz="1200" b="1"/>
              <a:t>Importance of Prioritization</a:t>
            </a:r>
          </a:p>
          <a:p>
            <a:pPr marL="0" lvl="1" indent="0">
              <a:lnSpc>
                <a:spcPct val="90000"/>
              </a:lnSpc>
              <a:buFont typeface="Arial" panose="020B0604020202020204" pitchFamily="34" charset="0"/>
              <a:buNone/>
            </a:pPr>
            <a:r>
              <a:rPr lang="en-US" sz="1200"/>
              <a:t>Focused prioritization boosts revenue growth and employee engagement by aligning efforts on few key objectives.</a:t>
            </a:r>
          </a:p>
          <a:p>
            <a:pPr marL="0" indent="0">
              <a:lnSpc>
                <a:spcPct val="90000"/>
              </a:lnSpc>
              <a:spcBef>
                <a:spcPts val="2500"/>
              </a:spcBef>
              <a:buFont typeface="Arial" panose="020B0604020202020204" pitchFamily="34" charset="0"/>
              <a:buNone/>
            </a:pPr>
            <a:r>
              <a:rPr lang="en-US" sz="1200" b="1"/>
              <a:t>Saying No as a Strategy</a:t>
            </a:r>
          </a:p>
          <a:p>
            <a:pPr marL="0" lvl="1" indent="0">
              <a:lnSpc>
                <a:spcPct val="90000"/>
              </a:lnSpc>
              <a:buFont typeface="Arial" panose="020B0604020202020204" pitchFamily="34" charset="0"/>
              <a:buNone/>
            </a:pPr>
            <a:r>
              <a:rPr lang="en-US" sz="1200"/>
              <a:t>Saying no protects resources and empowers leadership by preventing overcommitment and maintaining strategic advantage.</a:t>
            </a:r>
          </a:p>
        </p:txBody>
      </p:sp>
    </p:spTree>
    <p:extLst>
      <p:ext uri="{BB962C8B-B14F-4D97-AF65-F5344CB8AC3E}">
        <p14:creationId xmlns:p14="http://schemas.microsoft.com/office/powerpoint/2010/main" val="3209508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8333-B582-9AEB-ECE6-42E905C40E5F}"/>
              </a:ext>
            </a:extLst>
          </p:cNvPr>
          <p:cNvSpPr>
            <a:spLocks noGrp="1"/>
          </p:cNvSpPr>
          <p:nvPr>
            <p:ph type="title"/>
          </p:nvPr>
        </p:nvSpPr>
        <p:spPr>
          <a:xfrm>
            <a:off x="612647" y="1824824"/>
            <a:ext cx="6397753" cy="1527976"/>
          </a:xfrm>
        </p:spPr>
        <p:txBody>
          <a:bodyPr anchor="b">
            <a:normAutofit/>
          </a:bodyPr>
          <a:lstStyle/>
          <a:p>
            <a:r>
              <a:rPr lang="en-US" sz="5000"/>
              <a:t>Framework for Deciding Yes or No</a:t>
            </a:r>
          </a:p>
        </p:txBody>
      </p:sp>
      <p:graphicFrame>
        <p:nvGraphicFramePr>
          <p:cNvPr id="5" name="Content Placeholder 4">
            <a:extLst>
              <a:ext uri="{FF2B5EF4-FFF2-40B4-BE49-F238E27FC236}">
                <a16:creationId xmlns:a16="http://schemas.microsoft.com/office/drawing/2014/main" id="{A0671328-8DFD-4133-A47E-E3707B687118}"/>
              </a:ext>
            </a:extLst>
          </p:cNvPr>
          <p:cNvGraphicFramePr>
            <a:graphicFrameLocks noGrp="1"/>
          </p:cNvGraphicFramePr>
          <p:nvPr>
            <p:ph sz="quarter" idx="13"/>
          </p:nvPr>
        </p:nvGraphicFramePr>
        <p:xfrm>
          <a:off x="612647" y="3513521"/>
          <a:ext cx="4568955" cy="1628559"/>
        </p:xfrm>
        <a:graphic>
          <a:graphicData uri="http://schemas.openxmlformats.org/drawingml/2006/table">
            <a:tbl>
              <a:tblPr firstRow="1" bandRow="1">
                <a:noFill/>
                <a:tableStyleId>{5C22544A-7EE6-4342-B048-85BDC9FD1C3A}</a:tableStyleId>
              </a:tblPr>
              <a:tblGrid>
                <a:gridCol w="1463279">
                  <a:extLst>
                    <a:ext uri="{9D8B030D-6E8A-4147-A177-3AD203B41FA5}">
                      <a16:colId xmlns:a16="http://schemas.microsoft.com/office/drawing/2014/main" val="1190187581"/>
                    </a:ext>
                  </a:extLst>
                </a:gridCol>
                <a:gridCol w="1487940">
                  <a:extLst>
                    <a:ext uri="{9D8B030D-6E8A-4147-A177-3AD203B41FA5}">
                      <a16:colId xmlns:a16="http://schemas.microsoft.com/office/drawing/2014/main" val="1299238668"/>
                    </a:ext>
                  </a:extLst>
                </a:gridCol>
                <a:gridCol w="1617736">
                  <a:extLst>
                    <a:ext uri="{9D8B030D-6E8A-4147-A177-3AD203B41FA5}">
                      <a16:colId xmlns:a16="http://schemas.microsoft.com/office/drawing/2014/main" val="615627224"/>
                    </a:ext>
                  </a:extLst>
                </a:gridCol>
              </a:tblGrid>
              <a:tr h="273935">
                <a:tc>
                  <a:txBody>
                    <a:bodyPr/>
                    <a:lstStyle/>
                    <a:p>
                      <a:pPr>
                        <a:buNone/>
                      </a:pPr>
                      <a:r>
                        <a:rPr lang="en-US" sz="800" b="1" cap="all" spc="150">
                          <a:solidFill>
                            <a:srgbClr val="DADADA"/>
                          </a:solidFill>
                        </a:rPr>
                        <a:t>Criterion</a:t>
                      </a:r>
                    </a:p>
                  </a:txBody>
                  <a:tcPr marL="67731" marR="67731" marT="67731" marB="67731"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800" b="1" cap="all" spc="150">
                          <a:solidFill>
                            <a:srgbClr val="DADADA"/>
                          </a:solidFill>
                        </a:rPr>
                        <a:t>Questions to Ask</a:t>
                      </a:r>
                    </a:p>
                  </a:txBody>
                  <a:tcPr marL="67731" marR="67731" marT="67731" marB="67731"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800" b="1" cap="all" spc="150">
                          <a:solidFill>
                            <a:srgbClr val="DADADA"/>
                          </a:solidFill>
                        </a:rPr>
                        <a:t>Decision Implication</a:t>
                      </a:r>
                    </a:p>
                  </a:txBody>
                  <a:tcPr marL="67731" marR="67731" marT="67731" marB="67731" anchor="ctr">
                    <a:lnL w="12700" cmpd="sng">
                      <a:noFill/>
                    </a:lnL>
                    <a:lnR w="12700" cmpd="sng">
                      <a:noFill/>
                    </a:lnR>
                    <a:lnT w="6350" cap="flat" cmpd="sng" algn="ctr">
                      <a:noFill/>
                      <a:prstDash val="solid"/>
                    </a:lnT>
                    <a:lnB w="6350" cap="flat" cmpd="sng" algn="ctr">
                      <a:noFill/>
                      <a:prstDash val="solid"/>
                    </a:lnB>
                    <a:solidFill>
                      <a:schemeClr val="accent1"/>
                    </a:solidFill>
                  </a:tcPr>
                </a:tc>
                <a:extLst>
                  <a:ext uri="{0D108BD9-81ED-4DB2-BD59-A6C34878D82A}">
                    <a16:rowId xmlns:a16="http://schemas.microsoft.com/office/drawing/2014/main" val="200138176"/>
                  </a:ext>
                </a:extLst>
              </a:tr>
              <a:tr h="349192">
                <a:tc>
                  <a:txBody>
                    <a:bodyPr/>
                    <a:lstStyle/>
                    <a:p>
                      <a:pPr>
                        <a:buNone/>
                      </a:pPr>
                      <a:r>
                        <a:rPr lang="en-US" sz="600" b="1" cap="none" spc="0">
                          <a:solidFill>
                            <a:schemeClr val="tx1"/>
                          </a:solidFill>
                        </a:rPr>
                        <a:t>Strategic Alignment</a:t>
                      </a:r>
                    </a:p>
                  </a:txBody>
                  <a:tcPr marL="67731" marR="67731" marT="67731" marB="6773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Does it support our mission and goals?</a:t>
                      </a:r>
                    </a:p>
                  </a:txBody>
                  <a:tcPr marL="67731" marR="67731" marT="67731" marB="6773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If no, decline</a:t>
                      </a:r>
                    </a:p>
                  </a:txBody>
                  <a:tcPr marL="67731" marR="67731" marT="67731" marB="6773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40380393"/>
                  </a:ext>
                </a:extLst>
              </a:tr>
              <a:tr h="251358">
                <a:tc>
                  <a:txBody>
                    <a:bodyPr/>
                    <a:lstStyle/>
                    <a:p>
                      <a:pPr>
                        <a:buNone/>
                      </a:pPr>
                      <a:r>
                        <a:rPr lang="en-US" sz="600" b="1" cap="none" spc="0">
                          <a:solidFill>
                            <a:schemeClr val="tx1"/>
                          </a:solidFill>
                        </a:rPr>
                        <a:t>Impact vs. Effort</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Is the benefit worth the resources?</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Prioritize high-impact, low-effort</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607293909"/>
                  </a:ext>
                </a:extLst>
              </a:tr>
              <a:tr h="251358">
                <a:tc>
                  <a:txBody>
                    <a:bodyPr/>
                    <a:lstStyle/>
                    <a:p>
                      <a:pPr>
                        <a:buNone/>
                      </a:pPr>
                      <a:r>
                        <a:rPr lang="en-US" sz="600" b="1" cap="none" spc="0">
                          <a:solidFill>
                            <a:schemeClr val="tx1"/>
                          </a:solidFill>
                        </a:rPr>
                        <a:t>Resource Availability</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Do we have capacity to deliver?</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If not, defer or decline</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717153282"/>
                  </a:ext>
                </a:extLst>
              </a:tr>
              <a:tr h="251358">
                <a:tc>
                  <a:txBody>
                    <a:bodyPr/>
                    <a:lstStyle/>
                    <a:p>
                      <a:pPr>
                        <a:buNone/>
                      </a:pPr>
                      <a:r>
                        <a:rPr lang="en-US" sz="600" b="1" cap="none" spc="0">
                          <a:solidFill>
                            <a:schemeClr val="tx1"/>
                          </a:solidFill>
                        </a:rPr>
                        <a:t>Timing</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Is now the right time?</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600" cap="none" spc="0">
                          <a:solidFill>
                            <a:schemeClr val="tx1"/>
                          </a:solidFill>
                        </a:rPr>
                        <a:t>Schedule or postpone if misaligned</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863109278"/>
                  </a:ext>
                </a:extLst>
              </a:tr>
              <a:tr h="251358">
                <a:tc>
                  <a:txBody>
                    <a:bodyPr/>
                    <a:lstStyle/>
                    <a:p>
                      <a:pPr>
                        <a:buNone/>
                      </a:pPr>
                      <a:r>
                        <a:rPr lang="en-US" sz="600" b="1" cap="none" spc="0">
                          <a:solidFill>
                            <a:schemeClr val="tx1"/>
                          </a:solidFill>
                        </a:rPr>
                        <a:t>Opportunity Cost</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600" cap="none" spc="0">
                          <a:solidFill>
                            <a:schemeClr val="tx1"/>
                          </a:solidFill>
                        </a:rPr>
                        <a:t>What will we sacrifice by saying yes?</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600" cap="none" spc="0">
                          <a:solidFill>
                            <a:schemeClr val="tx1"/>
                          </a:solidFill>
                        </a:rPr>
                        <a:t>Decline if trade-offs are too high</a:t>
                      </a:r>
                    </a:p>
                  </a:txBody>
                  <a:tcPr marL="67731" marR="67731" marT="67731" marB="67731"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extLst>
                  <a:ext uri="{0D108BD9-81ED-4DB2-BD59-A6C34878D82A}">
                    <a16:rowId xmlns:a16="http://schemas.microsoft.com/office/drawing/2014/main" val="1643436904"/>
                  </a:ext>
                </a:extLst>
              </a:tr>
            </a:tbl>
          </a:graphicData>
        </a:graphic>
      </p:graphicFrame>
    </p:spTree>
    <p:extLst>
      <p:ext uri="{BB962C8B-B14F-4D97-AF65-F5344CB8AC3E}">
        <p14:creationId xmlns:p14="http://schemas.microsoft.com/office/powerpoint/2010/main" val="30331680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C250-D34B-1FB8-9B8E-356F380B0962}"/>
              </a:ext>
            </a:extLst>
          </p:cNvPr>
          <p:cNvSpPr>
            <a:spLocks noGrp="1"/>
          </p:cNvSpPr>
          <p:nvPr>
            <p:ph type="ctrTitle"/>
          </p:nvPr>
        </p:nvSpPr>
        <p:spPr>
          <a:xfrm>
            <a:off x="609600" y="990600"/>
            <a:ext cx="10058400" cy="5029200"/>
          </a:xfrm>
        </p:spPr>
        <p:txBody>
          <a:bodyPr anchor="b">
            <a:normAutofit/>
          </a:bodyPr>
          <a:lstStyle/>
          <a:p>
            <a:r>
              <a:rPr lang="en-US" sz="10200"/>
              <a:t>Interactive Exercises for Application</a:t>
            </a:r>
          </a:p>
        </p:txBody>
      </p:sp>
    </p:spTree>
    <p:extLst>
      <p:ext uri="{BB962C8B-B14F-4D97-AF65-F5344CB8AC3E}">
        <p14:creationId xmlns:p14="http://schemas.microsoft.com/office/powerpoint/2010/main" val="2687382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5CEF-9A93-1C2E-E51A-241B74362147}"/>
              </a:ext>
            </a:extLst>
          </p:cNvPr>
          <p:cNvSpPr>
            <a:spLocks noGrp="1"/>
          </p:cNvSpPr>
          <p:nvPr>
            <p:ph type="title"/>
          </p:nvPr>
        </p:nvSpPr>
        <p:spPr>
          <a:xfrm>
            <a:off x="612647" y="685800"/>
            <a:ext cx="6858000" cy="1111532"/>
          </a:xfrm>
        </p:spPr>
        <p:txBody>
          <a:bodyPr anchor="b">
            <a:normAutofit/>
          </a:bodyPr>
          <a:lstStyle/>
          <a:p>
            <a:r>
              <a:rPr lang="en-US" sz="3800"/>
              <a:t>Priority Mapping Activity</a:t>
            </a:r>
          </a:p>
        </p:txBody>
      </p:sp>
      <p:sp>
        <p:nvSpPr>
          <p:cNvPr id="4" name="Content Placeholder 3">
            <a:extLst>
              <a:ext uri="{FF2B5EF4-FFF2-40B4-BE49-F238E27FC236}">
                <a16:creationId xmlns:a16="http://schemas.microsoft.com/office/drawing/2014/main" id="{74BE2151-07FE-C6AE-85C6-CEF6CBE60BB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Simulating Decision-Making</a:t>
            </a:r>
          </a:p>
          <a:p>
            <a:pPr marL="0" lvl="1" indent="0">
              <a:buFont typeface="Arial" panose="020B0604020202020204" pitchFamily="34" charset="0"/>
              <a:buNone/>
            </a:pPr>
            <a:r>
              <a:t>Participants rank priorities and decline projects to mimic real-world strategic decisions and resource allocation.</a:t>
            </a:r>
            <a:endParaRPr lang="en-US"/>
          </a:p>
          <a:p>
            <a:pPr marL="0" indent="0">
              <a:spcBef>
                <a:spcPts val="2500"/>
              </a:spcBef>
              <a:buFont typeface="Arial" panose="020B0604020202020204" pitchFamily="34" charset="0"/>
              <a:buNone/>
            </a:pPr>
            <a:r>
              <a:rPr lang="en-US" b="1"/>
              <a:t>Discussion and Reflection</a:t>
            </a:r>
          </a:p>
          <a:p>
            <a:pPr marL="0" lvl="1" indent="0">
              <a:buFont typeface="Arial" panose="020B0604020202020204" pitchFamily="34" charset="0"/>
              <a:buNone/>
            </a:pPr>
            <a:r>
              <a:t>Teams discuss trade-offs and challenges like stakeholder pressure to justify their prioritization choices.</a:t>
            </a:r>
            <a:endParaRPr lang="en-US"/>
          </a:p>
          <a:p>
            <a:pPr marL="0" indent="0">
              <a:spcBef>
                <a:spcPts val="2500"/>
              </a:spcBef>
              <a:buFont typeface="Arial" panose="020B0604020202020204" pitchFamily="34" charset="0"/>
              <a:buNone/>
            </a:pPr>
            <a:r>
              <a:rPr lang="en-US" b="1"/>
              <a:t>Learning Through Debriefing</a:t>
            </a:r>
          </a:p>
          <a:p>
            <a:pPr marL="0" lvl="1" indent="0">
              <a:buFont typeface="Arial" panose="020B0604020202020204" pitchFamily="34" charset="0"/>
              <a:buNone/>
            </a:pPr>
            <a:r>
              <a:t>Debrief explores group ranking patterns highlighting leadership courage and strategic focus.</a:t>
            </a:r>
            <a:endParaRPr lang="en-US"/>
          </a:p>
          <a:p>
            <a:pPr marL="0" indent="0">
              <a:spcBef>
                <a:spcPts val="2500"/>
              </a:spcBef>
              <a:buFont typeface="Arial" panose="020B0604020202020204" pitchFamily="34" charset="0"/>
              <a:buNone/>
            </a:pPr>
            <a:r>
              <a:rPr lang="en-US" b="1"/>
              <a:t>Frameworks for Transparency</a:t>
            </a:r>
          </a:p>
          <a:p>
            <a:pPr marL="0" lvl="1" indent="0">
              <a:buFont typeface="Arial" panose="020B0604020202020204" pitchFamily="34" charset="0"/>
              <a:buNone/>
            </a:pPr>
            <a:r>
              <a:t>Using priority matrices helps make decisions transparent, defensible, and aligned with organizational goals.</a:t>
            </a:r>
            <a:endParaRPr lang="en-US"/>
          </a:p>
        </p:txBody>
      </p:sp>
      <p:pic>
        <p:nvPicPr>
          <p:cNvPr id="5" name="Content Placeholder 4" descr="Employee shows her boss the income of company last year">
            <a:extLst>
              <a:ext uri="{FF2B5EF4-FFF2-40B4-BE49-F238E27FC236}">
                <a16:creationId xmlns:a16="http://schemas.microsoft.com/office/drawing/2014/main" id="{F11C3B78-8DB1-4592-8AC5-D703CA2CF2F1}"/>
              </a:ext>
            </a:extLst>
          </p:cNvPr>
          <p:cNvPicPr>
            <a:picLocks noGrp="1" noChangeAspect="1"/>
          </p:cNvPicPr>
          <p:nvPr>
            <p:ph type="pic" sz="quarter" idx="13"/>
          </p:nvPr>
        </p:nvPicPr>
        <p:blipFill>
          <a:blip r:embed="rId3"/>
          <a:srcRect l="31500" r="28590" b="-1"/>
          <a:stretch>
            <a:fillRect/>
          </a:stretch>
        </p:blipFill>
        <p:spPr>
          <a:xfrm>
            <a:off x="8091732" y="10"/>
            <a:ext cx="4100267" cy="6857990"/>
          </a:xfrm>
        </p:spPr>
      </p:pic>
    </p:spTree>
    <p:extLst>
      <p:ext uri="{BB962C8B-B14F-4D97-AF65-F5344CB8AC3E}">
        <p14:creationId xmlns:p14="http://schemas.microsoft.com/office/powerpoint/2010/main" val="2396852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0D0A-75D2-7E7D-1D5F-0FBB6CE72D54}"/>
              </a:ext>
            </a:extLst>
          </p:cNvPr>
          <p:cNvSpPr>
            <a:spLocks noGrp="1"/>
          </p:cNvSpPr>
          <p:nvPr>
            <p:ph type="title"/>
          </p:nvPr>
        </p:nvSpPr>
        <p:spPr>
          <a:xfrm>
            <a:off x="8212664" y="687787"/>
            <a:ext cx="3363259" cy="1993392"/>
          </a:xfrm>
        </p:spPr>
        <p:txBody>
          <a:bodyPr anchor="b">
            <a:normAutofit/>
          </a:bodyPr>
          <a:lstStyle/>
          <a:p>
            <a:r>
              <a:rPr lang="en-US" sz="3000"/>
              <a:t>Role-Play: Saying No with Leadership Language</a:t>
            </a:r>
          </a:p>
        </p:txBody>
      </p:sp>
      <p:pic>
        <p:nvPicPr>
          <p:cNvPr id="3076" name="Picture 4" descr="How to Say No as a Leader: 8 Refusal Statements | Wally ...">
            <a:extLst>
              <a:ext uri="{FF2B5EF4-FFF2-40B4-BE49-F238E27FC236}">
                <a16:creationId xmlns:a16="http://schemas.microsoft.com/office/drawing/2014/main" id="{F772B0EC-8F2A-6C81-D61D-5539783AD5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295959"/>
            <a:ext cx="7584144" cy="4266081"/>
          </a:xfrm>
          <a:prstGeom prst="rect">
            <a:avLst/>
          </a:prstGeom>
          <a:solidFill>
            <a:srgbClr val="FFFFFF"/>
          </a:solidFill>
        </p:spPr>
      </p:pic>
      <p:sp>
        <p:nvSpPr>
          <p:cNvPr id="4" name="Content Placeholder 3">
            <a:extLst>
              <a:ext uri="{FF2B5EF4-FFF2-40B4-BE49-F238E27FC236}">
                <a16:creationId xmlns:a16="http://schemas.microsoft.com/office/drawing/2014/main" id="{1F9E75C9-A7F8-6C93-A3C8-CC1909814DE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12791" y="2880360"/>
            <a:ext cx="3363259" cy="3274612"/>
          </a:xfrm>
        </p:spPr>
        <p:txBody>
          <a:bodyPr>
            <a:normAutofit/>
          </a:bodyPr>
          <a:lstStyle/>
          <a:p>
            <a:pPr marL="0" indent="0">
              <a:lnSpc>
                <a:spcPct val="90000"/>
              </a:lnSpc>
              <a:spcBef>
                <a:spcPts val="2500"/>
              </a:spcBef>
              <a:buFont typeface="Arial" panose="020B0604020202020204" pitchFamily="34" charset="0"/>
              <a:buNone/>
            </a:pPr>
            <a:r>
              <a:rPr lang="en-US" sz="1000" b="1"/>
              <a:t>Practical Role-Playing</a:t>
            </a:r>
          </a:p>
          <a:p>
            <a:pPr marL="0" lvl="1" indent="0">
              <a:lnSpc>
                <a:spcPct val="90000"/>
              </a:lnSpc>
              <a:buFont typeface="Arial" panose="020B0604020202020204" pitchFamily="34" charset="0"/>
              <a:buNone/>
            </a:pPr>
            <a:r>
              <a:rPr lang="en-US" sz="1000"/>
              <a:t>Participants practice declining requests using firm yet respectful language in paired role-plays.</a:t>
            </a:r>
          </a:p>
          <a:p>
            <a:pPr marL="0" indent="0">
              <a:lnSpc>
                <a:spcPct val="90000"/>
              </a:lnSpc>
              <a:spcBef>
                <a:spcPts val="2500"/>
              </a:spcBef>
              <a:buFont typeface="Arial" panose="020B0604020202020204" pitchFamily="34" charset="0"/>
              <a:buNone/>
            </a:pPr>
            <a:r>
              <a:rPr lang="en-US" sz="1000" b="1"/>
              <a:t>Leadership Language</a:t>
            </a:r>
          </a:p>
          <a:p>
            <a:pPr marL="0" lvl="1" indent="0">
              <a:lnSpc>
                <a:spcPct val="90000"/>
              </a:lnSpc>
              <a:buFont typeface="Arial" panose="020B0604020202020204" pitchFamily="34" charset="0"/>
              <a:buNone/>
            </a:pPr>
            <a:r>
              <a:rPr lang="en-US" sz="1000"/>
              <a:t>Use language that aligns refusals with organizational priorities, showing responsible leadership.</a:t>
            </a:r>
          </a:p>
          <a:p>
            <a:pPr marL="0" indent="0">
              <a:lnSpc>
                <a:spcPct val="90000"/>
              </a:lnSpc>
              <a:spcBef>
                <a:spcPts val="2500"/>
              </a:spcBef>
              <a:buFont typeface="Arial" panose="020B0604020202020204" pitchFamily="34" charset="0"/>
              <a:buNone/>
            </a:pPr>
            <a:r>
              <a:rPr lang="en-US" sz="1000" b="1"/>
              <a:t>Feedback and Improvement</a:t>
            </a:r>
          </a:p>
          <a:p>
            <a:pPr marL="0" lvl="1" indent="0">
              <a:lnSpc>
                <a:spcPct val="90000"/>
              </a:lnSpc>
              <a:buFont typeface="Arial" panose="020B0604020202020204" pitchFamily="34" charset="0"/>
              <a:buNone/>
            </a:pPr>
            <a:r>
              <a:rPr lang="en-US" sz="1000"/>
              <a:t>Partners provide feedback on tone, clarity, and effectiveness to strengthen communication skills.</a:t>
            </a:r>
          </a:p>
          <a:p>
            <a:pPr marL="0" indent="0">
              <a:lnSpc>
                <a:spcPct val="90000"/>
              </a:lnSpc>
              <a:spcBef>
                <a:spcPts val="2500"/>
              </a:spcBef>
              <a:buFont typeface="Arial" panose="020B0604020202020204" pitchFamily="34" charset="0"/>
              <a:buNone/>
            </a:pPr>
            <a:r>
              <a:rPr lang="en-US" sz="1000" b="1"/>
              <a:t>Building Trust</a:t>
            </a:r>
          </a:p>
          <a:p>
            <a:pPr marL="0" lvl="1" indent="0">
              <a:lnSpc>
                <a:spcPct val="90000"/>
              </a:lnSpc>
              <a:buFont typeface="Arial" panose="020B0604020202020204" pitchFamily="34" charset="0"/>
              <a:buNone/>
            </a:pPr>
            <a:r>
              <a:rPr lang="en-US" sz="1000"/>
              <a:t>Saying no respectfully can build trust and demonstrate leadership, overcoming common barriers.</a:t>
            </a:r>
          </a:p>
        </p:txBody>
      </p:sp>
    </p:spTree>
    <p:extLst>
      <p:ext uri="{BB962C8B-B14F-4D97-AF65-F5344CB8AC3E}">
        <p14:creationId xmlns:p14="http://schemas.microsoft.com/office/powerpoint/2010/main" val="3924702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42C18-4C38-43BB-8CE3-C963EDA9CBB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3.xml><?xml version="1.0" encoding="utf-8"?>
<ds:datastoreItem xmlns:ds="http://schemas.openxmlformats.org/officeDocument/2006/customXml" ds:itemID="{7DF10072-02C4-49CD-A62E-A2D45571E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63</TotalTime>
  <Words>1721</Words>
  <Application>Microsoft Office PowerPoint</Application>
  <PresentationFormat>Widescreen</PresentationFormat>
  <Paragraphs>98</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Arial</vt:lpstr>
      <vt:lpstr>Bahnschrift SemiLight</vt:lpstr>
      <vt:lpstr>Blockwork elegance</vt:lpstr>
      <vt:lpstr>No Is a Leadership Act: Prioritization and Strategic Decision-Making</vt:lpstr>
      <vt:lpstr>Introduction and Session Objectives</vt:lpstr>
      <vt:lpstr>Why Saying No Is Leadership</vt:lpstr>
      <vt:lpstr>Core Concepts of Strategic Prioritization</vt:lpstr>
      <vt:lpstr>The Cost of Saying Yes to Everything</vt:lpstr>
      <vt:lpstr>Framework for Deciding Yes or No</vt:lpstr>
      <vt:lpstr>Interactive Exercises for Application</vt:lpstr>
      <vt:lpstr>Priority Mapping Activity</vt:lpstr>
      <vt:lpstr>Role-Play: Saying No with Leadership Language</vt:lpstr>
      <vt:lpstr>Reflection and Commitment</vt:lpstr>
      <vt:lpstr>Personal Action Plan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Skulley, Kathryn</cp:lastModifiedBy>
  <cp:revision>3</cp:revision>
  <dcterms:created xsi:type="dcterms:W3CDTF">2025-08-04T03:17:32Z</dcterms:created>
  <dcterms:modified xsi:type="dcterms:W3CDTF">2026-02-25T21:18:21Z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